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274" r:id="rId18"/>
    <p:sldId id="275" r:id="rId19"/>
    <p:sldId id="276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11511"/>
            <a:ext cx="3793277" cy="4043633"/>
          </a:xfrm>
          <a:prstGeom prst="rect">
            <a:avLst/>
          </a:prstGeom>
        </p:spPr>
      </p:pic>
      <p:sp>
        <p:nvSpPr>
          <p:cNvPr id="3" name="Shape 40"/>
          <p:cNvSpPr/>
          <p:nvPr/>
        </p:nvSpPr>
        <p:spPr>
          <a:xfrm>
            <a:off x="4172939" y="1790944"/>
            <a:ext cx="4778542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十八章</a:t>
            </a:r>
            <a:r>
              <a:rPr lang="en-US" altLang="zh-CN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60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电功</a:t>
            </a:r>
            <a:r>
              <a:rPr lang="zh-CN" altLang="en-US" sz="60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率</a:t>
            </a:r>
          </a:p>
        </p:txBody>
      </p:sp>
      <p:sp>
        <p:nvSpPr>
          <p:cNvPr id="4" name="矩形 3"/>
          <p:cNvSpPr/>
          <p:nvPr/>
        </p:nvSpPr>
        <p:spPr>
          <a:xfrm>
            <a:off x="4329962" y="735546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  <p:sp>
        <p:nvSpPr>
          <p:cNvPr id="8" name="Shape 40"/>
          <p:cNvSpPr/>
          <p:nvPr/>
        </p:nvSpPr>
        <p:spPr>
          <a:xfrm>
            <a:off x="3946571" y="2679762"/>
            <a:ext cx="5004910" cy="16106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60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2</a:t>
            </a:r>
            <a:r>
              <a:rPr lang="zh-CN" altLang="en-US" sz="60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 </a:t>
            </a:r>
            <a:endParaRPr lang="en-US" altLang="zh-CN" sz="6000" b="1" baseline="-25000" dirty="0" smtClean="0">
              <a:solidFill>
                <a:srgbClr val="111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8800" b="1" baseline="-25000" dirty="0" smtClean="0">
                <a:solidFill>
                  <a:srgbClr val="111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电功率</a:t>
            </a:r>
            <a:endParaRPr lang="zh-CN" altLang="en-US" sz="8800" b="1" baseline="-25000" dirty="0">
              <a:solidFill>
                <a:srgbClr val="111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0688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36107"/>
            <a:ext cx="875601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B．小灯泡正常发光10s，整个电路消耗的电能：W=UIt=18V×0.5A×10s=90J；故B正确；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CD．当滑片位置保持不变，开关都闭合时，电阻R0和变阻器并联，电流表测量干路中的电流，由串并联电阻的规律可知总电阻变小，干路中的电流变大，所以干路中的电流为：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I</a:t>
            </a:r>
            <a:r>
              <a:rPr lang="zh-CN" sz="16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干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=I+2A=0.5A+2A=2.5A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电路的总电阻：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16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16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电路消耗的总功率：P=UI干=18V×2.5A=45W。故C错误，D正确。故选ABD。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2200" y="833910"/>
            <a:ext cx="304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★考点一：电功率</a:t>
            </a:r>
          </a:p>
        </p:txBody>
      </p:sp>
      <p:pic>
        <p:nvPicPr>
          <p:cNvPr id="33" name="图片 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970" y="2872849"/>
            <a:ext cx="1670685" cy="50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图片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912" y="3378923"/>
            <a:ext cx="4088765" cy="759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705662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62202" y="833910"/>
            <a:ext cx="44672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7" y="1423375"/>
            <a:ext cx="862393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  <a:sym typeface="+mn-ea"/>
              </a:rPr>
              <a:t>◆典例二：</a:t>
            </a:r>
            <a:r>
              <a:rPr lang="zh-CN" sz="2000" b="1">
                <a:ea typeface="宋体" panose="02010600030101010101" pitchFamily="2" charset="-122"/>
              </a:rPr>
              <a:t>（2020·黑龙江龙东）</a:t>
            </a:r>
            <a:r>
              <a:rPr lang="zh-CN" sz="2000">
                <a:ea typeface="宋体" panose="02010600030101010101" pitchFamily="2" charset="-122"/>
              </a:rPr>
              <a:t>电源电压为3V，分别将标有“6V 6W”和“3V 3W”的甲乙两只灯泡串联接在该电源两端， </a:t>
            </a:r>
            <a:r>
              <a:rPr lang="zh-CN" sz="2000" u="sng">
                <a:ea typeface="宋体" panose="02010600030101010101" pitchFamily="2" charset="-122"/>
              </a:rPr>
              <a:t>        </a:t>
            </a:r>
            <a:r>
              <a:rPr lang="zh-CN" sz="2000">
                <a:ea typeface="宋体" panose="02010600030101010101" pitchFamily="2" charset="-122"/>
              </a:rPr>
              <a:t>灯实际功率大：若并联在该电源两端，两灯消耗的功率之比P</a:t>
            </a:r>
            <a:r>
              <a:rPr lang="zh-CN" sz="2000" baseline="-25000">
                <a:ea typeface="宋体" panose="02010600030101010101" pitchFamily="2" charset="-122"/>
              </a:rPr>
              <a:t>甲</a:t>
            </a:r>
            <a:r>
              <a:rPr lang="zh-CN" sz="2000">
                <a:ea typeface="宋体" panose="02010600030101010101" pitchFamily="2" charset="-122"/>
              </a:rPr>
              <a:t>:P</a:t>
            </a:r>
            <a:r>
              <a:rPr lang="zh-CN" sz="2000" baseline="-25000">
                <a:ea typeface="宋体" panose="02010600030101010101" pitchFamily="2" charset="-122"/>
              </a:rPr>
              <a:t>乙</a:t>
            </a:r>
            <a:r>
              <a:rPr lang="zh-CN" sz="2000">
                <a:ea typeface="宋体" panose="02010600030101010101" pitchFamily="2" charset="-122"/>
              </a:rPr>
              <a:t>=</a:t>
            </a:r>
            <a:r>
              <a:rPr lang="zh-CN" sz="2000" u="sng">
                <a:ea typeface="宋体" panose="02010600030101010101" pitchFamily="2" charset="-122"/>
              </a:rPr>
              <a:t>          </a:t>
            </a:r>
            <a:r>
              <a:rPr lang="zh-CN" sz="2000">
                <a:ea typeface="宋体" panose="02010600030101010101" pitchFamily="2" charset="-122"/>
              </a:rPr>
              <a:t>。（忽略温度对灯丝电阻的影响)</a:t>
            </a:r>
          </a:p>
        </p:txBody>
      </p:sp>
    </p:spTree>
    <p:extLst>
      <p:ext uri="{BB962C8B-B14F-4D97-AF65-F5344CB8AC3E}">
        <p14:creationId xmlns:p14="http://schemas.microsoft.com/office/powerpoint/2010/main" val="283898005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0688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12554"/>
            <a:ext cx="862393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【答案】甲；1:2。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【解析】由公式R=</a:t>
            </a:r>
            <a:r>
              <a:rPr lang="en-US" altLang="zh-CN" sz="1800">
                <a:solidFill>
                  <a:srgbClr val="FF0000"/>
                </a:solidFill>
                <a:ea typeface="宋体" panose="02010600030101010101" pitchFamily="2" charset="-122"/>
              </a:rPr>
              <a:t>U</a:t>
            </a:r>
            <a:r>
              <a:rPr lang="en-US" altLang="zh-CN" sz="18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en-US" altLang="zh-CN" sz="1800">
                <a:solidFill>
                  <a:srgbClr val="FF0000"/>
                </a:solidFill>
                <a:ea typeface="宋体" panose="02010600030101010101" pitchFamily="2" charset="-122"/>
              </a:rPr>
              <a:t>/R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可知R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甲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&gt;R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乙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，甲乙两只灯泡串联接时，电流相等，由P=I</a:t>
            </a:r>
            <a:r>
              <a:rPr lang="zh-CN" sz="18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R可知甲灯的电阻大实际功率大；若两灯并联时，P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甲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:P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乙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= R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乙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:R</a:t>
            </a:r>
            <a:r>
              <a:rPr lang="zh-CN" sz="18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甲</a:t>
            </a: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=3:6=1:2。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38707" y="833910"/>
            <a:ext cx="44672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★考点一：电功率</a:t>
            </a:r>
          </a:p>
        </p:txBody>
      </p:sp>
    </p:spTree>
    <p:extLst>
      <p:ext uri="{BB962C8B-B14F-4D97-AF65-F5344CB8AC3E}">
        <p14:creationId xmlns:p14="http://schemas.microsoft.com/office/powerpoint/2010/main" val="101818781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0237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816722"/>
            <a:ext cx="39116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★考点二：电功率相关计算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345077"/>
            <a:ext cx="8623935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◆典例一：（2020·山东济宁）</a:t>
            </a:r>
            <a:r>
              <a:rPr lang="zh-CN" sz="2000">
                <a:ea typeface="宋体" panose="02010600030101010101" pitchFamily="2" charset="-122"/>
              </a:rPr>
              <a:t>额定电压为9V的小灯泡的I-U图像如图（a）所示。将小灯泡接入图 （b）所示的电路中，电源电压恒定。将滑动变阻器的滑片移至最右端，闭合开关S和S</a:t>
            </a:r>
            <a:r>
              <a:rPr lang="zh-CN" sz="2000" baseline="-25000">
                <a:ea typeface="宋体" panose="02010600030101010101" pitchFamily="2" charset="-122"/>
              </a:rPr>
              <a:t>1</a:t>
            </a:r>
            <a:r>
              <a:rPr lang="zh-CN" sz="2000">
                <a:ea typeface="宋体" panose="02010600030101010101" pitchFamily="2" charset="-122"/>
              </a:rPr>
              <a:t>，小灯泡正常发光，电流表示数为0.4A。求：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(1)小灯泡的额定功率；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(2)定值电阻R的阻值；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(3)只闭合开关S，将滑动变阻器的滑片由最右端逐渐向左移动，求滑动变阻器允许接入电路的最大阻值。</a:t>
            </a:r>
          </a:p>
        </p:txBody>
      </p:sp>
      <p:pic>
        <p:nvPicPr>
          <p:cNvPr id="65" name="图片 158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9" y="3651870"/>
            <a:ext cx="2679700" cy="13571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106863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1"/>
            <a:ext cx="19132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816722"/>
            <a:ext cx="41338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★考点二：电功率相关计算</a:t>
            </a:r>
            <a:endParaRPr lang="en-US" altLang="zh-CN" sz="2400" b="1">
              <a:solidFill>
                <a:srgbClr val="1116CC"/>
              </a:solidFill>
              <a:latin typeface="微软雅黑" charset="-122"/>
              <a:ea typeface="微软雅黑" charset="-122"/>
              <a:cs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7" y="1425284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 dirty="0">
                <a:ea typeface="宋体" panose="02010600030101010101" pitchFamily="2" charset="-122"/>
              </a:rPr>
              <a:t>◆典例二：（2020·四川乐山）</a:t>
            </a:r>
            <a:r>
              <a:rPr lang="zh-CN" sz="2000" dirty="0">
                <a:ea typeface="宋体" panose="02010600030101010101" pitchFamily="2" charset="-122"/>
              </a:rPr>
              <a:t>如图所示，已知电源电压保持不变，灯泡L标有“6V　 6W”字样（不计温度对灯丝电阻的影响）。当断开S</a:t>
            </a:r>
            <a:r>
              <a:rPr lang="zh-CN" sz="2000" baseline="-25000" dirty="0">
                <a:ea typeface="宋体" panose="02010600030101010101" pitchFamily="2" charset="-122"/>
              </a:rPr>
              <a:t>1</a:t>
            </a:r>
            <a:r>
              <a:rPr lang="zh-CN" sz="2000" dirty="0">
                <a:ea typeface="宋体" panose="02010600030101010101" pitchFamily="2" charset="-122"/>
              </a:rPr>
              <a:t>，闭合S</a:t>
            </a:r>
            <a:r>
              <a:rPr lang="zh-CN" sz="2000" baseline="-25000" dirty="0">
                <a:ea typeface="宋体" panose="02010600030101010101" pitchFamily="2" charset="-122"/>
              </a:rPr>
              <a:t>2</a:t>
            </a:r>
            <a:r>
              <a:rPr lang="zh-CN" sz="2000" dirty="0">
                <a:ea typeface="宋体" panose="02010600030101010101" pitchFamily="2" charset="-122"/>
              </a:rPr>
              <a:t>、S</a:t>
            </a:r>
            <a:r>
              <a:rPr lang="zh-CN" sz="2000" baseline="-25000" dirty="0">
                <a:ea typeface="宋体" panose="02010600030101010101" pitchFamily="2" charset="-122"/>
              </a:rPr>
              <a:t>3</a:t>
            </a:r>
            <a:r>
              <a:rPr lang="zh-CN" sz="2000" dirty="0">
                <a:ea typeface="宋体" panose="02010600030101010101" pitchFamily="2" charset="-122"/>
              </a:rPr>
              <a:t>，此时灯泡刚好正常发光，电流表示数为2.5A．求：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dirty="0">
                <a:ea typeface="宋体" panose="02010600030101010101" pitchFamily="2" charset="-122"/>
              </a:rPr>
              <a:t>(1)电源电压；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dirty="0">
                <a:ea typeface="宋体" panose="02010600030101010101" pitchFamily="2" charset="-122"/>
              </a:rPr>
              <a:t>(2)电阻R</a:t>
            </a:r>
            <a:r>
              <a:rPr lang="zh-CN" sz="2000" baseline="-25000" dirty="0">
                <a:ea typeface="宋体" panose="02010600030101010101" pitchFamily="2" charset="-122"/>
              </a:rPr>
              <a:t>1</a:t>
            </a:r>
            <a:r>
              <a:rPr lang="zh-CN" sz="2000" dirty="0">
                <a:ea typeface="宋体" panose="02010600030101010101" pitchFamily="2" charset="-122"/>
              </a:rPr>
              <a:t>的阻值；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dirty="0">
                <a:ea typeface="宋体" panose="02010600030101010101" pitchFamily="2" charset="-122"/>
              </a:rPr>
              <a:t>(3)只闭合开关S</a:t>
            </a:r>
            <a:r>
              <a:rPr lang="zh-CN" sz="2000" baseline="-25000" dirty="0">
                <a:ea typeface="宋体" panose="02010600030101010101" pitchFamily="2" charset="-122"/>
              </a:rPr>
              <a:t>1</a:t>
            </a:r>
            <a:r>
              <a:rPr lang="zh-CN" sz="2000" dirty="0">
                <a:ea typeface="宋体" panose="02010600030101010101" pitchFamily="2" charset="-122"/>
              </a:rPr>
              <a:t>，灯泡L的电功率。</a:t>
            </a:r>
          </a:p>
        </p:txBody>
      </p:sp>
      <p:pic>
        <p:nvPicPr>
          <p:cNvPr id="28" name="图片 84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356" y="2926957"/>
            <a:ext cx="2613996" cy="1423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430913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19805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（2020·天水）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如图甲所示，电源电压12V保持不变，闭合开关S后，当滑片P从最右端向最左端滑动的过程中，小灯泡的I﹣U关系图象如图乙所示，最后小灯泡正常发光。下列说法中正确的是（　　）。</a:t>
            </a:r>
            <a:endParaRPr lang="zh-CN" sz="1800">
              <a:solidFill>
                <a:schemeClr val="tx1"/>
              </a:solidFill>
              <a:latin typeface="微软雅黑" charset="-122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A．小灯泡的额定电压为3V	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B．滑动变阻器的最大阻值为9Ω	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C．该电路总功率变化范围为3W～24W	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D．小灯泡正常发光1min，电流所做的功为24J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54121" y="2079043"/>
            <a:ext cx="23660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pic>
        <p:nvPicPr>
          <p:cNvPr id="102" name="图片24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325" y="2354679"/>
            <a:ext cx="2851150" cy="132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4242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（2020·齐齐哈尔）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如图所示，电源电压为4.5V保持不变，电压表量程选择“0～3V”，电流表量程选择“0～0.6A”，滑动变阻器R规格为“20Ω 1A”，小灯泡L上标有“2.5V 1.25W”字样（忽略灯丝电阻的变化）。闭合开关S，若两电表示数均不超过量程，灯泡两端的电压不超过额定电压，下列说法中正确的是（　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A．小灯泡灯丝电阻为5Ω；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B．电路中的最大电流为0.5A；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C．滑动变阻器阻值变化范围为4～20Ω；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D．电路的最大功率为2.25W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49287" y="2372504"/>
            <a:ext cx="7169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ABD</a:t>
            </a:r>
          </a:p>
        </p:txBody>
      </p:sp>
      <p:pic>
        <p:nvPicPr>
          <p:cNvPr id="136" name="图片 294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964515"/>
            <a:ext cx="2186940" cy="1572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583741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（2020·重庆）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图8中电源电压为6 V并保持不变，定值电限R为10Ω.滑动变阳器R标有" 20Ω、0.5A"字样，电流表量程为“0-0.6A”。电压表量程为-0-3V"。闭合开关，移动滑片p的过程中，为保证电路元件安全滑动变阻器R'接人电路的最小阻值为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 定值电阻R的最大功率为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W。</a:t>
            </a:r>
            <a:endParaRPr lang="zh-CN" sz="2000">
              <a:solidFill>
                <a:schemeClr val="tx1"/>
              </a:solidFill>
              <a:latin typeface="微软雅黑" charset="-122"/>
              <a:ea typeface="微软雅黑" charset="-122"/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5508" y="2193708"/>
            <a:ext cx="51879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</a:t>
            </a:r>
          </a:p>
        </p:txBody>
      </p:sp>
      <p:pic>
        <p:nvPicPr>
          <p:cNvPr id="5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795" y="3137026"/>
            <a:ext cx="2289810" cy="17149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26351" y="2193708"/>
            <a:ext cx="51879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0.9</a:t>
            </a:r>
          </a:p>
        </p:txBody>
      </p:sp>
    </p:spTree>
    <p:extLst>
      <p:ext uri="{BB962C8B-B14F-4D97-AF65-F5344CB8AC3E}">
        <p14:creationId xmlns:p14="http://schemas.microsoft.com/office/powerpoint/2010/main" val="278407075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（2020·四川南充）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将一段电阻丝接入电路中，测得其两端电压为12V，通过的电流为3A，则该电阻丝电阻为________Ω；若将该电阻丝两端电压由12V降至6V，则电功率变化了________W。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72660" y="1653814"/>
            <a:ext cx="44704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endParaRPr kumimoji="0" lang="en-US" altLang="zh-CN" sz="2000" b="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charset="-122"/>
              <a:ea typeface="微软雅黑" charset="-122"/>
              <a:cs typeface="微软雅黑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1455" y="2052308"/>
            <a:ext cx="44704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19094133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5"/>
            <a:ext cx="850138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（2020·江苏连云港）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连云港兴起的“厕所革命”极大地提升了市民的生活品质。为解决冬天如厕时马桶座冰冷的问题，某兴趣小组为一公厕设计了简易电热马桶座，其电路如图所示，定值电阻R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和R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为两电热丝，单刀双掷开关S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可接a或b。已知电阻R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=550Ω，所加电源电压为220V。当S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闭合，S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接a时，电路发热的功率为22W。</a:t>
            </a:r>
            <a:endParaRPr lang="zh-CN" sz="1600" dirty="0">
              <a:solidFill>
                <a:schemeClr val="tx1"/>
              </a:solidFill>
              <a:latin typeface="微软雅黑" charset="-122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(1)求R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的阻值；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(2)分别求出①S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断开、S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接a；②S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闭合、S</a:t>
            </a:r>
            <a:r>
              <a:rPr lang="zh-CN" sz="16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接b两种情况下电路的发热功率。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(3)小明同学对此电路设计进行评估，发现该电路一直处于工作状态，不利于节能环保，建议在电路中增加定时开关。老师认为该电路设计还有不足，请你指出所存在的不足。</a:t>
            </a:r>
          </a:p>
        </p:txBody>
      </p:sp>
      <p:pic>
        <p:nvPicPr>
          <p:cNvPr id="67" name="图片 168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117" y="213489"/>
            <a:ext cx="1659890" cy="9593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886000" y="2566187"/>
            <a:ext cx="10915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2200</a:t>
            </a:r>
            <a:r>
              <a:rPr kumimoji="0" lang="en-US" altLang="zh-CN" sz="2000" b="0" i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Ω</a:t>
            </a:r>
            <a:endParaRPr kumimoji="0" lang="en-US" altLang="zh-CN" sz="2000" b="0" i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itchFamily="2" charset="-122"/>
              <a:ea typeface="宋体" pitchFamily="2" charset="-122"/>
              <a:cs typeface="微软雅黑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4062" y="2789282"/>
            <a:ext cx="90360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17.6W</a:t>
            </a:r>
            <a:endParaRPr kumimoji="0" lang="en-US" altLang="zh-CN" sz="2000" b="0" i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4692" y="2766241"/>
            <a:ext cx="90360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110W</a:t>
            </a:r>
            <a:endParaRPr kumimoji="0" lang="en-US" altLang="zh-CN" sz="2000" b="0" i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5158" y="4296378"/>
            <a:ext cx="8430260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fontAlgn="auto" latinLnBrk="0" hangingPunct="1">
              <a:lnSpc>
                <a:spcPct val="150000"/>
              </a:lnSpc>
            </a:pP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当</a:t>
            </a:r>
            <a:r>
              <a:rPr lang="en-US" sz="1400" b="0" dirty="0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en-US" sz="1400" b="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断开、</a:t>
            </a:r>
            <a:r>
              <a:rPr lang="en-US" sz="1400" b="0" dirty="0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en-US" sz="1400" b="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接</a:t>
            </a:r>
            <a:r>
              <a:rPr lang="en-US" sz="1400" b="0" i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时，电路消耗的功率为17.6W，该挡位电路消耗的功率与另一挡位22W相差不大，没有实际意义。建议根据需要改变</a:t>
            </a:r>
            <a:r>
              <a:rPr lang="en-US" sz="1400" b="0" i="1" dirty="0">
                <a:solidFill>
                  <a:srgbClr val="FF0000"/>
                </a:solidFill>
                <a:latin typeface="宋体" panose="02010600030101010101" pitchFamily="2" charset="-122"/>
              </a:rPr>
              <a:t>R</a:t>
            </a:r>
            <a:r>
              <a:rPr lang="en-US" sz="1400" b="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en-US" sz="1400" b="0" i="1" dirty="0">
                <a:solidFill>
                  <a:srgbClr val="FF0000"/>
                </a:solidFill>
                <a:latin typeface="宋体" panose="02010600030101010101" pitchFamily="2" charset="-122"/>
              </a:rPr>
              <a:t>R</a:t>
            </a:r>
            <a:r>
              <a:rPr lang="en-US" sz="1400" b="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sz="1400" b="0" dirty="0">
                <a:solidFill>
                  <a:srgbClr val="FF0000"/>
                </a:solidFill>
                <a:ea typeface="宋体" panose="02010600030101010101" pitchFamily="2" charset="-122"/>
              </a:rPr>
              <a:t>的阻值，使三个挡位电路的功率适当拉开差距。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4651761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567057" y="2783729"/>
            <a:ext cx="526415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电功率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336042" y="2473081"/>
            <a:ext cx="544195" cy="1692008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52625" y="2185351"/>
            <a:ext cx="149860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电功率概念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52547" y="1562784"/>
            <a:ext cx="187642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什么是电功率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7865" y="3914281"/>
            <a:ext cx="112014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额定值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74135" y="2229275"/>
            <a:ext cx="159385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电功率公式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3451227" y="1865792"/>
            <a:ext cx="400685" cy="1411280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7155" y="2924411"/>
            <a:ext cx="159385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电功率单位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3050542" y="3768506"/>
            <a:ext cx="400685" cy="951675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34410" y="3475682"/>
            <a:ext cx="159385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额定电压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34410" y="4198192"/>
            <a:ext cx="159385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额定功率</a:t>
            </a:r>
          </a:p>
        </p:txBody>
      </p:sp>
    </p:spTree>
    <p:extLst>
      <p:ext uri="{BB962C8B-B14F-4D97-AF65-F5344CB8AC3E}">
        <p14:creationId xmlns:p14="http://schemas.microsoft.com/office/powerpoint/2010/main" val="168372524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0" grpId="0"/>
      <p:bldP spid="22" grpId="0"/>
      <p:bldP spid="25" grpId="0"/>
      <p:bldP spid="2" grpId="0"/>
      <p:bldP spid="7" grpId="0"/>
      <p:bldP spid="9" grpId="0" animBg="1"/>
      <p:bldP spid="10" grpId="0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297971"/>
            <a:ext cx="8675370" cy="216982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本节主要内容有电功率的概念，电功率基本计算及其应用。本节内容涉及到的计算问题较多，有的是单考电功率知识，一般属于基础题，较简单；有的把电功率与其他知识点结合组成一个考题，除考查对电功率的理解外，还考查电学其他知识点；更多的是有关电功率的计算，并且此类题目一般作为大型计算题出现，分值高、涉及知识面广、题目属于中等或较难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9627937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417010"/>
            <a:ext cx="8675370" cy="17543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纵观各地中考考纲和近三年考卷，对本节内容的考查主要集中在对电功率概念的考查，电功率的计算，电功率在生活中的应用等。考题以选择题、填空题、计算题形式出现，并以选择题、大型计算题居多。考查内容主要有：对电功率概念的考查，利用电功率进行相关计算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7033133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2" y="248901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7" y="1000690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303063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37820" y="1944728"/>
          <a:ext cx="8478520" cy="3101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945"/>
                <a:gridCol w="2450465"/>
                <a:gridCol w="4817110"/>
              </a:tblGrid>
              <a:tr h="549362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331">
                <a:tc row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电功率概念及其计算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常见选择题、填空题，考查电功率的概念及其简单计算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电功率应用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计算题居多，常见对家庭电器、生活电器分析计算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8723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charset="-122"/>
                        <a:ea typeface="微软雅黑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利用电功率概念对生活中常见的用电器材的分析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简答题居多，考查电功率概念在生活中的应用和学生分析问题的能力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charset="-122"/>
                        <a:ea typeface="微软雅黑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54815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0" y="257812"/>
            <a:ext cx="24460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93689"/>
            <a:ext cx="8846820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1．电功率：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电流在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内所做的功。</a:t>
            </a:r>
            <a:endParaRPr lang="zh-CN" sz="1800" dirty="0">
              <a:latin typeface="微软雅黑" charset="-122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2．电功率物理意义：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表示电流做功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的物理量。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3．电功率公式：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（适用于所有电路），推导公式：               （适用于纯电阻电路）。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（1）串联电路中              </a:t>
            </a:r>
            <a:r>
              <a:rPr lang="zh-CN" sz="1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（2）并联电路中：        </a:t>
            </a:r>
            <a:r>
              <a:rPr lang="zh-CN" sz="1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（3）无论用电器串联或并联，计算总功率常用公式P=P</a:t>
            </a:r>
            <a:r>
              <a:rPr lang="zh-CN" sz="18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+P</a:t>
            </a:r>
            <a:r>
              <a:rPr lang="zh-CN" sz="18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+…P</a:t>
            </a:r>
            <a:r>
              <a:rPr lang="zh-CN" sz="18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4．电功率单位：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在国际单位制中，功率单位是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（W），常用单位：千瓦（kW）。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16481" y="100033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单位时间内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11378" y="136191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快慢</a:t>
            </a:r>
          </a:p>
        </p:txBody>
      </p:sp>
      <p:graphicFrame>
        <p:nvGraphicFramePr>
          <p:cNvPr id="2" name="对象 -21474826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555682"/>
              </p:ext>
            </p:extLst>
          </p:nvPr>
        </p:nvGraphicFramePr>
        <p:xfrm>
          <a:off x="2021338" y="1638909"/>
          <a:ext cx="917575" cy="485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r:id="rId3" imgW="673100" imgH="355600" progId="Equation.KSEE3">
                  <p:embed/>
                </p:oleObj>
              </mc:Choice>
              <mc:Fallback>
                <p:oleObj r:id="rId3" imgW="6731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1338" y="1638909"/>
                        <a:ext cx="917575" cy="485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6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336008"/>
              </p:ext>
            </p:extLst>
          </p:nvPr>
        </p:nvGraphicFramePr>
        <p:xfrm>
          <a:off x="6444208" y="1621046"/>
          <a:ext cx="1066800" cy="49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5" imgW="800100" imgH="368300" progId="Equation.KSEE3">
                  <p:embed/>
                </p:oleObj>
              </mc:Choice>
              <mc:Fallback>
                <p:oleObj r:id="rId5" imgW="800100" imgH="3683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4208" y="1621046"/>
                        <a:ext cx="1066800" cy="492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6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390712"/>
              </p:ext>
            </p:extLst>
          </p:nvPr>
        </p:nvGraphicFramePr>
        <p:xfrm>
          <a:off x="2280498" y="2193708"/>
          <a:ext cx="697865" cy="558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r:id="rId7" imgW="508000" imgH="405765" progId="Equation.KSEE3">
                  <p:embed/>
                </p:oleObj>
              </mc:Choice>
              <mc:Fallback>
                <p:oleObj r:id="rId7" imgW="508000" imgH="405765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80498" y="2193708"/>
                        <a:ext cx="697865" cy="558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6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814158"/>
              </p:ext>
            </p:extLst>
          </p:nvPr>
        </p:nvGraphicFramePr>
        <p:xfrm>
          <a:off x="2345080" y="2819247"/>
          <a:ext cx="628650" cy="48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9" imgW="495300" imgH="381000" progId="Equation.KSEE3">
                  <p:embed/>
                </p:oleObj>
              </mc:Choice>
              <mc:Fallback>
                <p:oleObj r:id="rId9" imgW="4953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5080" y="2819247"/>
                        <a:ext cx="628650" cy="4850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5076056" y="3844375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瓦特</a:t>
            </a:r>
          </a:p>
        </p:txBody>
      </p:sp>
    </p:spTree>
    <p:extLst>
      <p:ext uri="{BB962C8B-B14F-4D97-AF65-F5344CB8AC3E}">
        <p14:creationId xmlns:p14="http://schemas.microsoft.com/office/powerpoint/2010/main" val="336623038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0" y="257812"/>
            <a:ext cx="24460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993689"/>
            <a:ext cx="884682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5．额定功率</a:t>
            </a:r>
            <a:endParaRPr lang="zh-CN" sz="1600">
              <a:latin typeface="微软雅黑" charset="-122"/>
              <a:ea typeface="微软雅黑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（1）某灯泡上标有“PZ220V-25”字样分别表示：普通照明，</a:t>
            </a:r>
            <a:r>
              <a:rPr lang="zh-CN" sz="16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（用电器正常工作时的电压）220V，</a:t>
            </a:r>
            <a:r>
              <a:rPr lang="zh-CN" sz="16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（用电器在额定电压下的功率）25W的灯泡。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（2）已知U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，①可根据公式I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计算出该灯的额定电流；②可根据公式计算出该灯的电阻。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（3）灯泡的亮度取决于灯泡的实际功率大小：①当U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额灯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正常发光；②当U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＜U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＜P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灯光暗淡；③当U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灯发光强烈。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（4）已知U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、P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、U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，可根据公式，由该式可知，当实际电压变为额定电压的1/n时，实际功率就变为额定功率的1/n2。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（5）灯L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“220V、100W”，灯L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“220V、25W”相比较而言，L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灯丝粗短，L</a:t>
            </a:r>
            <a:r>
              <a:rPr lang="zh-CN" sz="16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灯丝细长。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0590" y="1424648"/>
            <a:ext cx="913068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额定电压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03705" y="1761395"/>
            <a:ext cx="913068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额定功率</a:t>
            </a:r>
          </a:p>
        </p:txBody>
      </p:sp>
    </p:spTree>
    <p:extLst>
      <p:ext uri="{BB962C8B-B14F-4D97-AF65-F5344CB8AC3E}">
        <p14:creationId xmlns:p14="http://schemas.microsoft.com/office/powerpoint/2010/main" val="125108093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7" y="248901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7" y="860009"/>
            <a:ext cx="30118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★考点一：电功率</a:t>
            </a:r>
            <a:endParaRPr lang="zh-CN" sz="2400" b="1">
              <a:solidFill>
                <a:srgbClr val="1116CC"/>
              </a:solidFill>
              <a:latin typeface="微软雅黑" charset="-122"/>
              <a:ea typeface="微软雅黑" charset="-122"/>
              <a:cs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7" y="1338711"/>
            <a:ext cx="862393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 dirty="0">
                <a:solidFill>
                  <a:srgbClr val="1116CC"/>
                </a:solidFill>
                <a:ea typeface="宋体" panose="02010600030101010101" pitchFamily="2" charset="-122"/>
              </a:rPr>
              <a:t>◆典例一：</a:t>
            </a:r>
            <a:r>
              <a:rPr 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（2020·山东滨州）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如图所示，电源电压保持不变，小灯泡L标有“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12V</a:t>
            </a:r>
            <a:r>
              <a:rPr lang="zh-CN" altLang="en-US" sz="1800" dirty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6W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”的字样，滑动变阻器R的最大阻值为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36</a:t>
            </a:r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Ω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sz="1800" baseline="-25000" dirty="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0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为定值电阻。当S闭合，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en-US" altLang="zh-CN" sz="1800" baseline="-25000" dirty="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en-US" altLang="zh-CN" sz="1800" baseline="-25000" dirty="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断开，滑片P由b端向a端滑动，使其连入电路的电阻是最大阻值的三分之一时，小灯泡恰好正常发光。当滑片位置保持不变，开关都闭合时，电流表的示数变化了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2A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。不考虑灯丝电阻的变化，下列说法正确的是（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A. 电源电压是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18V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B. 小灯泡正常发光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10s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，整个电路消耗的电能是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90J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C. 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R</a:t>
            </a:r>
            <a:r>
              <a:rPr lang="en-US" altLang="zh-CN" sz="1800" baseline="-25000" dirty="0">
                <a:solidFill>
                  <a:srgbClr val="000000"/>
                </a:solidFill>
                <a:uFillTx/>
                <a:ea typeface="宋体" panose="02010600030101010101" pitchFamily="2" charset="-122"/>
                <a:sym typeface="+mn-ea"/>
              </a:rPr>
              <a:t>0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的阻值为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12</a:t>
            </a:r>
            <a:r>
              <a:rPr lang="en-US" altLang="zh-CN" sz="1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Ω</a:t>
            </a: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D. 当滑片位置保持不变，开关都闭合时，电路消耗总功率是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45W</a:t>
            </a:r>
          </a:p>
        </p:txBody>
      </p:sp>
      <p:pic>
        <p:nvPicPr>
          <p:cNvPr id="73" name="图片 206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2571750"/>
            <a:ext cx="2074704" cy="12795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32044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8" y="300827"/>
            <a:ext cx="724521" cy="69950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5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1"/>
            <a:ext cx="20688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7" y="1436106"/>
            <a:ext cx="875601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【答案】ABD。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【解析】小灯泡正常工作的电流：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灯泡的电阻：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A．当S闭合，S</a:t>
            </a:r>
            <a:r>
              <a:rPr lang="zh-CN" sz="16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、S</a:t>
            </a:r>
            <a:r>
              <a:rPr lang="zh-CN" sz="16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都断开，滑动变阻器滑片P从b端向a端滑过三分之一时，灯泡与变阻器的</a:t>
            </a:r>
            <a:r>
              <a:rPr lang="en-US" altLang="zh-CN" sz="1600">
                <a:solidFill>
                  <a:srgbClr val="FF0000"/>
                </a:solidFill>
                <a:ea typeface="宋体" panose="02010600030101010101" pitchFamily="2" charset="-122"/>
              </a:rPr>
              <a:t>1/3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电阻串联，因串联电路中各处的电流相等，且灯泡正常发光，所以，电路中的电流：I=I</a:t>
            </a:r>
            <a:r>
              <a:rPr lang="zh-CN" sz="1600" baseline="-25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L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=0.5A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因串联电路中总电阻等于各分电阻之和，所以，电源的电压：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zh-CN" sz="16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故A正确；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2200" y="833910"/>
            <a:ext cx="304546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★考点一：电功率</a:t>
            </a:r>
          </a:p>
        </p:txBody>
      </p:sp>
      <p:pic>
        <p:nvPicPr>
          <p:cNvPr id="16" name="图片 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032" y="1732749"/>
            <a:ext cx="1538605" cy="564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图片 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675" y="2200628"/>
            <a:ext cx="1651000" cy="525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5440" y="4119256"/>
            <a:ext cx="3638550" cy="553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237820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2432</Words>
  <Application>Microsoft Office PowerPoint</Application>
  <PresentationFormat>全屏显示(16:9)</PresentationFormat>
  <Paragraphs>150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2020-08-31T00:19:23Z</dcterms:created>
  <dcterms:modified xsi:type="dcterms:W3CDTF">2020-09-24T12:29:44Z</dcterms:modified>
</cp:coreProperties>
</file>